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73" r:id="rId6"/>
    <p:sldId id="278" r:id="rId7"/>
    <p:sldId id="293" r:id="rId8"/>
    <p:sldId id="279" r:id="rId9"/>
    <p:sldId id="272" r:id="rId10"/>
    <p:sldId id="280" r:id="rId11"/>
    <p:sldId id="281" r:id="rId12"/>
    <p:sldId id="282" r:id="rId13"/>
    <p:sldId id="283" r:id="rId14"/>
    <p:sldId id="294" r:id="rId15"/>
    <p:sldId id="296" r:id="rId16"/>
    <p:sldId id="292" r:id="rId17"/>
    <p:sldId id="261" r:id="rId18"/>
    <p:sldId id="288" r:id="rId19"/>
    <p:sldId id="289"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4" autoAdjust="0"/>
    <p:restoredTop sz="94655" autoAdjust="0"/>
  </p:normalViewPr>
  <p:slideViewPr>
    <p:cSldViewPr>
      <p:cViewPr varScale="1">
        <p:scale>
          <a:sx n="94" d="100"/>
          <a:sy n="94" d="100"/>
        </p:scale>
        <p:origin x="190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E427E37-B7D8-4389-A9A2-7C89FCA79671}" type="datetimeFigureOut">
              <a:rPr lang="en-GB" smtClean="0"/>
              <a:t>27/09/2019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DB388947-34B4-4DB5-A37E-F2C6E0DF60CB}"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27E37-B7D8-4389-A9A2-7C89FCA7967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27E37-B7D8-4389-A9A2-7C89FCA7967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27E37-B7D8-4389-A9A2-7C89FCA7967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E427E37-B7D8-4389-A9A2-7C89FCA79671}"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DB388947-34B4-4DB5-A37E-F2C6E0DF60C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427E37-B7D8-4389-A9A2-7C89FCA7967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427E37-B7D8-4389-A9A2-7C89FCA79671}" type="datetimeFigureOut">
              <a:rPr lang="en-GB" smtClean="0"/>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427E37-B7D8-4389-A9A2-7C89FCA79671}" type="datetimeFigureOut">
              <a:rPr lang="en-GB" smtClean="0"/>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27E37-B7D8-4389-A9A2-7C89FCA79671}" type="datetimeFigureOut">
              <a:rPr lang="en-GB" smtClean="0"/>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427E37-B7D8-4389-A9A2-7C89FCA7967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E427E37-B7D8-4389-A9A2-7C89FCA79671}"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8947-34B4-4DB5-A37E-F2C6E0DF60C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E427E37-B7D8-4389-A9A2-7C89FCA79671}" type="datetimeFigureOut">
              <a:rPr lang="en-GB" smtClean="0"/>
              <a:t>27/09/2019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B388947-34B4-4DB5-A37E-F2C6E0DF60C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0.jpg"/><Relationship Id="rId5" Type="http://schemas.openxmlformats.org/officeDocument/2006/relationships/image" Target="../media/image29.gif"/><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KkviNgbfaAhWhAcAKHRf5CasQjRx6BAgAEAU&amp;url=https://fineartamerica.com/featured/god-speaks-to-moses-from-the-burning-bush-elizabeth-wang-.html&amp;psig=AOvVaw32D9VVCVD7guO8eMWFVQjz&amp;ust=1523700563095496"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TCwK25pMgCFUdIFAod7aMJQg&amp;url=http://www.postost.net/2015/03/rich-man-lazarus-abraham&amp;psig=AFQjCNFC_f6WxK9hximdo2uXkkOICalEuw&amp;ust=1443897925115176" TargetMode="Externa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hyperlink" Target="http://www.google.com/url?sa=i&amp;rct=j&amp;q=&amp;esrc=s&amp;frm=1&amp;source=images&amp;cd=&amp;cad=rja&amp;uact=8&amp;ved=0CAcQjRxqFQoTCITr4uS5pMgCFUI-FAodg8wAPQ&amp;url=http://www.justicefordads.org/my-story/&amp;psig=AFQjCNF7GrP1jyP5LKtPTqC0V_8rrHEfrw&amp;ust=1443898049220480"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p:spPr>
        <p:txBody>
          <a:bodyPr>
            <a:normAutofit/>
          </a:bodyPr>
          <a:lstStyle/>
          <a:p>
            <a:r>
              <a:rPr lang="en-GB" dirty="0">
                <a:effectLst/>
              </a:rPr>
              <a:t>Prophetic Trajectories of Hope from San Salvador to Liverpool:</a:t>
            </a:r>
            <a:br>
              <a:rPr lang="en-GB" dirty="0">
                <a:effectLst/>
              </a:rPr>
            </a:br>
            <a:br>
              <a:rPr lang="en-GB" dirty="0">
                <a:effectLst/>
              </a:rPr>
            </a:br>
            <a:r>
              <a:rPr lang="en-GB" i="1" dirty="0">
                <a:solidFill>
                  <a:srgbClr val="FFFF00"/>
                </a:solidFill>
                <a:effectLst/>
              </a:rPr>
              <a:t>A Celebration of the </a:t>
            </a:r>
            <a:r>
              <a:rPr lang="en-GB" sz="3600" i="1" dirty="0">
                <a:solidFill>
                  <a:srgbClr val="FFFF00"/>
                </a:solidFill>
                <a:effectLst/>
              </a:rPr>
              <a:t>ministries of Oscar Romero, Austin Smith, Tom </a:t>
            </a:r>
            <a:r>
              <a:rPr lang="en-GB" sz="3600" i="1" dirty="0" err="1">
                <a:solidFill>
                  <a:srgbClr val="FFFF00"/>
                </a:solidFill>
                <a:effectLst/>
              </a:rPr>
              <a:t>Cullinan</a:t>
            </a:r>
            <a:r>
              <a:rPr lang="en-GB" sz="3600" i="1" dirty="0">
                <a:solidFill>
                  <a:srgbClr val="FFFF00"/>
                </a:solidFill>
                <a:effectLst/>
              </a:rPr>
              <a:t> and Kevin Kelly</a:t>
            </a:r>
            <a:br>
              <a:rPr lang="en-GB" sz="3600" i="1" dirty="0">
                <a:solidFill>
                  <a:srgbClr val="FFFF00"/>
                </a:solidFill>
                <a:effectLst/>
              </a:rPr>
            </a:br>
            <a:endParaRPr lang="en-GB" sz="3600" i="1" dirty="0">
              <a:solidFill>
                <a:srgbClr val="FFFF00"/>
              </a:solidFill>
            </a:endParaRPr>
          </a:p>
        </p:txBody>
      </p:sp>
    </p:spTree>
    <p:custDataLst>
      <p:tags r:id="rId1"/>
    </p:custDataLst>
    <p:extLst>
      <p:ext uri="{BB962C8B-B14F-4D97-AF65-F5344CB8AC3E}">
        <p14:creationId xmlns:p14="http://schemas.microsoft.com/office/powerpoint/2010/main" val="267978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08888" cy="836712"/>
          </a:xfrm>
        </p:spPr>
        <p:txBody>
          <a:bodyPr>
            <a:normAutofit/>
          </a:bodyPr>
          <a:lstStyle/>
          <a:p>
            <a:pPr algn="l"/>
            <a:r>
              <a:rPr lang="en-GB" sz="3600" u="sng" dirty="0"/>
              <a:t>The Space of Grace</a:t>
            </a:r>
          </a:p>
        </p:txBody>
      </p:sp>
      <p:sp>
        <p:nvSpPr>
          <p:cNvPr id="3" name="Content Placeholder 2"/>
          <p:cNvSpPr>
            <a:spLocks noGrp="1"/>
          </p:cNvSpPr>
          <p:nvPr>
            <p:ph sz="half" idx="1"/>
          </p:nvPr>
        </p:nvSpPr>
        <p:spPr>
          <a:xfrm>
            <a:off x="0" y="908720"/>
            <a:ext cx="6228184" cy="5832648"/>
          </a:xfrm>
        </p:spPr>
        <p:txBody>
          <a:bodyPr>
            <a:noAutofit/>
          </a:bodyPr>
          <a:lstStyle/>
          <a:p>
            <a:pPr marL="137160" indent="0">
              <a:buNone/>
            </a:pPr>
            <a:r>
              <a:rPr lang="en-GB" sz="2000" b="1" dirty="0">
                <a:solidFill>
                  <a:srgbClr val="FFFF00"/>
                </a:solidFill>
                <a:latin typeface="+mj-lt"/>
              </a:rPr>
              <a:t>“A true understanding of this name of God, at this stage of my life, becomes for me the root of all my believing. It leads me to an understanding of the totality of Jesus’ mission…a forgiving and …fulfilling love which we call grace…” out of this “…human beings must be able to see a future, and indeed, invest in a future in this world….I must not create or participate in the creation of any ‘not yet’ in history which blesses or spiritualises ideologies and institutions which marginalise and oppress the powerless. Indeed I must not even agree to co-exist with them never mind bless or spiritualise them. On the contrary, I must confront them. Not to do so is to blaspheme the name of God and the name of humanity by a process of manipulative escapism in the name of my own comfort.”(1990, </a:t>
            </a:r>
            <a:r>
              <a:rPr lang="en-GB" sz="2000" b="1" dirty="0" err="1">
                <a:solidFill>
                  <a:srgbClr val="FFFF00"/>
                </a:solidFill>
                <a:latin typeface="+mj-lt"/>
              </a:rPr>
              <a:t>pp</a:t>
            </a:r>
            <a:r>
              <a:rPr lang="en-GB" sz="2000" b="1" dirty="0">
                <a:solidFill>
                  <a:srgbClr val="FFFF00"/>
                </a:solidFill>
                <a:latin typeface="+mj-lt"/>
              </a:rPr>
              <a:t> 78-79)</a:t>
            </a:r>
          </a:p>
          <a:p>
            <a:pPr marL="137160" indent="0">
              <a:buNone/>
            </a:pPr>
            <a:endParaRPr lang="en-GB" sz="2000" b="1" dirty="0">
              <a:solidFill>
                <a:srgbClr val="FFFF00"/>
              </a:solidFill>
              <a:latin typeface="+mj-lt"/>
            </a:endParaRPr>
          </a:p>
        </p:txBody>
      </p:sp>
      <p:sp>
        <p:nvSpPr>
          <p:cNvPr id="4" name="Content Placeholder 3"/>
          <p:cNvSpPr>
            <a:spLocks noGrp="1"/>
          </p:cNvSpPr>
          <p:nvPr>
            <p:ph sz="half" idx="2"/>
          </p:nvPr>
        </p:nvSpPr>
        <p:spPr>
          <a:xfrm>
            <a:off x="6156176" y="188640"/>
            <a:ext cx="2987824" cy="6669360"/>
          </a:xfrm>
        </p:spPr>
        <p:txBody>
          <a:bodyPr>
            <a:normAutofit fontScale="85000" lnSpcReduction="10000"/>
          </a:bodyPr>
          <a:lstStyle/>
          <a:p>
            <a:pPr marL="137160" indent="0">
              <a:buNone/>
            </a:pPr>
            <a:r>
              <a:rPr lang="en-GB" sz="2000" b="1" i="1" dirty="0">
                <a:solidFill>
                  <a:srgbClr val="FFFF00"/>
                </a:solidFill>
                <a:latin typeface="+mj-lt"/>
              </a:rPr>
              <a:t>“”Wherever I am, I stand before the face of God. Whether the divine grace takes me up and brings me close to the divine mysteries in vision…or whether I am at the bottom of the pit and cry out </a:t>
            </a:r>
            <a:r>
              <a:rPr lang="en-GB" sz="2000" b="1" i="1" dirty="0" err="1">
                <a:solidFill>
                  <a:srgbClr val="FFFF00"/>
                </a:solidFill>
                <a:latin typeface="+mj-lt"/>
              </a:rPr>
              <a:t>Godwards</a:t>
            </a:r>
            <a:r>
              <a:rPr lang="en-GB" sz="2000" b="1" i="1" dirty="0">
                <a:solidFill>
                  <a:srgbClr val="FFFF00"/>
                </a:solidFill>
                <a:latin typeface="+mj-lt"/>
              </a:rPr>
              <a:t>, in danger of perdition, He is there and there is no need for me to look for him elsewhere. If God is not for me here , he is nowhere to be found…..Wherever wonder or broken-heartedness seizes upon us, we can turn </a:t>
            </a:r>
            <a:r>
              <a:rPr lang="en-GB" sz="2000" b="1" i="1" dirty="0" err="1">
                <a:solidFill>
                  <a:srgbClr val="FFFF00"/>
                </a:solidFill>
                <a:latin typeface="+mj-lt"/>
              </a:rPr>
              <a:t>Godwards</a:t>
            </a:r>
            <a:r>
              <a:rPr lang="en-GB" sz="2000" b="1" i="1" dirty="0">
                <a:solidFill>
                  <a:srgbClr val="FFFF00"/>
                </a:solidFill>
                <a:latin typeface="+mj-lt"/>
              </a:rPr>
              <a:t>, we can establish ourselves face to face with Him and cry to Him from the deep…This is monastic stability within one’s vocation. </a:t>
            </a:r>
            <a:r>
              <a:rPr lang="en-GB" sz="2000" b="1" dirty="0">
                <a:solidFill>
                  <a:srgbClr val="FFFF00"/>
                </a:solidFill>
                <a:latin typeface="+mj-lt"/>
              </a:rPr>
              <a:t>(Anthony Bloom</a:t>
            </a:r>
            <a:r>
              <a:rPr lang="en-GB" sz="2000" b="1" i="1" dirty="0">
                <a:solidFill>
                  <a:srgbClr val="FFFF00"/>
                </a:solidFill>
                <a:latin typeface="+mj-lt"/>
              </a:rPr>
              <a:t>)</a:t>
            </a:r>
            <a:endParaRPr lang="en-GB" sz="2000" b="1" dirty="0">
              <a:solidFill>
                <a:srgbClr val="FFFF00"/>
              </a:solidFill>
              <a:latin typeface="+mj-lt"/>
            </a:endParaRPr>
          </a:p>
          <a:p>
            <a:endParaRPr lang="en-GB" sz="2000" dirty="0"/>
          </a:p>
        </p:txBody>
      </p:sp>
    </p:spTree>
    <p:extLst>
      <p:ext uri="{BB962C8B-B14F-4D97-AF65-F5344CB8AC3E}">
        <p14:creationId xmlns:p14="http://schemas.microsoft.com/office/powerpoint/2010/main" val="406777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6632"/>
            <a:ext cx="8795320" cy="1008112"/>
          </a:xfrm>
        </p:spPr>
        <p:txBody>
          <a:bodyPr>
            <a:normAutofit/>
          </a:bodyPr>
          <a:lstStyle/>
          <a:p>
            <a:pPr algn="l"/>
            <a:r>
              <a:rPr lang="en-GB" sz="3200" dirty="0"/>
              <a:t>The Events of the Week</a:t>
            </a:r>
          </a:p>
        </p:txBody>
      </p:sp>
      <p:sp>
        <p:nvSpPr>
          <p:cNvPr id="3" name="Content Placeholder 2"/>
          <p:cNvSpPr>
            <a:spLocks noGrp="1"/>
          </p:cNvSpPr>
          <p:nvPr>
            <p:ph sz="half" idx="1"/>
          </p:nvPr>
        </p:nvSpPr>
        <p:spPr>
          <a:xfrm>
            <a:off x="0" y="980728"/>
            <a:ext cx="9252520" cy="5877272"/>
          </a:xfrm>
        </p:spPr>
        <p:txBody>
          <a:bodyPr>
            <a:noAutofit/>
          </a:bodyPr>
          <a:lstStyle/>
          <a:p>
            <a:pPr marL="137160" indent="0">
              <a:buNone/>
            </a:pPr>
            <a:endParaRPr lang="en-GB" sz="2000" b="1" dirty="0">
              <a:solidFill>
                <a:srgbClr val="FFFF00"/>
              </a:solidFill>
              <a:latin typeface="+mj-lt"/>
            </a:endParaRPr>
          </a:p>
          <a:p>
            <a:pPr marL="137160" indent="0">
              <a:buNone/>
            </a:pPr>
            <a:endParaRPr lang="en-GB" sz="2000" b="1" dirty="0">
              <a:solidFill>
                <a:srgbClr val="FFFF00"/>
              </a:solidFill>
              <a:latin typeface="+mj-lt"/>
            </a:endParaRPr>
          </a:p>
          <a:p>
            <a:pPr marL="137160" indent="0">
              <a:buNone/>
            </a:pPr>
            <a:endParaRPr lang="en-GB" sz="2000" b="1" dirty="0">
              <a:solidFill>
                <a:srgbClr val="FFFF00"/>
              </a:solidFill>
              <a:latin typeface="+mj-lt"/>
            </a:endParaRPr>
          </a:p>
          <a:p>
            <a:pPr marL="137160" indent="0">
              <a:buNone/>
            </a:pPr>
            <a:endParaRPr lang="en-GB" sz="2000" b="1" dirty="0">
              <a:solidFill>
                <a:srgbClr val="FFFF00"/>
              </a:solidFill>
              <a:latin typeface="+mj-lt"/>
            </a:endParaRPr>
          </a:p>
          <a:p>
            <a:pPr marL="137160" indent="0">
              <a:buNone/>
            </a:pPr>
            <a:r>
              <a:rPr lang="en-GB" sz="2000" b="1" dirty="0">
                <a:solidFill>
                  <a:srgbClr val="FFFF00"/>
                </a:solidFill>
                <a:latin typeface="+mj-lt"/>
              </a:rPr>
              <a:t>In his radio sermons Romero starts from “the events of the week”.  The radio homilies became one of the few ways that his people could find out what was really happening in their city, and their country; where a state controlled press consistently produced false news. </a:t>
            </a:r>
          </a:p>
          <a:p>
            <a:pPr marL="137160" indent="0">
              <a:buNone/>
            </a:pPr>
            <a:endParaRPr lang="en-GB" sz="2000" b="1" dirty="0">
              <a:solidFill>
                <a:srgbClr val="FFFF00"/>
              </a:solidFill>
              <a:latin typeface="+mj-lt"/>
            </a:endParaRPr>
          </a:p>
          <a:p>
            <a:pPr marL="137160" indent="0">
              <a:buNone/>
            </a:pPr>
            <a:r>
              <a:rPr lang="en-GB" sz="2000" b="1" dirty="0">
                <a:solidFill>
                  <a:srgbClr val="FFFF00"/>
                </a:solidFill>
                <a:latin typeface="+mj-lt"/>
              </a:rPr>
              <a:t>Now the reality, the events of the week, from the disappearing of dissidents, the terrorising of those ministering among the powerless and marginalised,  the celebration of the birthday of a sister working in the slums or among the addicted, are deliberately brought into tension with the prophetic imagination of the scriptures and of Jesus parables of God’s living presence, the Kingdom. </a:t>
            </a:r>
          </a:p>
          <a:p>
            <a:endParaRPr lang="en-GB" sz="2000" b="1" dirty="0">
              <a:solidFill>
                <a:srgbClr val="FFFF00"/>
              </a:solidFill>
              <a:latin typeface="+mj-lt"/>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4128" y="188640"/>
            <a:ext cx="3240360" cy="2267524"/>
          </a:xfrm>
        </p:spPr>
      </p:pic>
    </p:spTree>
    <p:extLst>
      <p:ext uri="{BB962C8B-B14F-4D97-AF65-F5344CB8AC3E}">
        <p14:creationId xmlns:p14="http://schemas.microsoft.com/office/powerpoint/2010/main" val="139972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lstStyle/>
          <a:p>
            <a:pPr algn="l"/>
            <a:r>
              <a:rPr lang="en-GB" dirty="0"/>
              <a:t>Theology as Praxis</a:t>
            </a:r>
          </a:p>
        </p:txBody>
      </p:sp>
      <p:sp>
        <p:nvSpPr>
          <p:cNvPr id="3" name="Content Placeholder 2"/>
          <p:cNvSpPr>
            <a:spLocks noGrp="1"/>
          </p:cNvSpPr>
          <p:nvPr>
            <p:ph sz="half" idx="1"/>
          </p:nvPr>
        </p:nvSpPr>
        <p:spPr>
          <a:xfrm>
            <a:off x="-26971" y="1124744"/>
            <a:ext cx="4495800" cy="5733256"/>
          </a:xfrm>
        </p:spPr>
        <p:txBody>
          <a:bodyPr>
            <a:noAutofit/>
          </a:bodyPr>
          <a:lstStyle/>
          <a:p>
            <a:pPr marL="137160" indent="0">
              <a:buNone/>
            </a:pPr>
            <a:r>
              <a:rPr lang="en-GB" sz="2000" b="1" dirty="0">
                <a:solidFill>
                  <a:srgbClr val="FFFF00"/>
                </a:solidFill>
                <a:latin typeface="+mj-lt"/>
              </a:rPr>
              <a:t>Not so much right thinking, the right answers to those right questions, set down so clearly by the right thinkers who did our thinking for us, but rather theology as shared, engaged, inspired right action, emerging from encounter with people’s lives. With Kevin Kelly as a teacher of moral theology you see this gradual transition from an always sensitive attempt to be faithfully and honestly orthodox to an increasing identification with those who orthodoxy had wounded and so to an engaged vision of faith a praxis that had to be developed</a:t>
            </a:r>
          </a:p>
        </p:txBody>
      </p:sp>
      <p:sp>
        <p:nvSpPr>
          <p:cNvPr id="4" name="Content Placeholder 3"/>
          <p:cNvSpPr>
            <a:spLocks noGrp="1"/>
          </p:cNvSpPr>
          <p:nvPr>
            <p:ph sz="half" idx="2"/>
          </p:nvPr>
        </p:nvSpPr>
        <p:spPr>
          <a:xfrm>
            <a:off x="4648200" y="1600200"/>
            <a:ext cx="4038600" cy="4997152"/>
          </a:xfrm>
        </p:spPr>
        <p:txBody>
          <a:bodyPr>
            <a:normAutofit/>
          </a:bodyPr>
          <a:lstStyle/>
          <a:p>
            <a:pPr marL="137160" indent="0">
              <a:buNone/>
            </a:pPr>
            <a:r>
              <a:rPr lang="en-GB" sz="2000" b="1" dirty="0">
                <a:solidFill>
                  <a:srgbClr val="FFFF00"/>
                </a:solidFill>
                <a:latin typeface="+mj-lt"/>
              </a:rPr>
              <a:t>. .. that both raised up and centred our concern on them and challenged the conditions and the very orthodoxies that kept them oppressed.</a:t>
            </a:r>
          </a:p>
          <a:p>
            <a:pPr marL="137160" indent="0">
              <a:buNone/>
            </a:pPr>
            <a:endParaRPr lang="en-GB" sz="2000" b="1" dirty="0">
              <a:solidFill>
                <a:srgbClr val="FFFF00"/>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477" y="4005064"/>
            <a:ext cx="4181078" cy="2090539"/>
          </a:xfrm>
          <a:prstGeom prst="rect">
            <a:avLst/>
          </a:prstGeom>
        </p:spPr>
      </p:pic>
    </p:spTree>
    <p:extLst>
      <p:ext uri="{BB962C8B-B14F-4D97-AF65-F5344CB8AC3E}">
        <p14:creationId xmlns:p14="http://schemas.microsoft.com/office/powerpoint/2010/main" val="322893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52736"/>
          </a:xfrm>
        </p:spPr>
        <p:txBody>
          <a:bodyPr>
            <a:normAutofit fontScale="90000"/>
          </a:bodyPr>
          <a:lstStyle/>
          <a:p>
            <a:pPr algn="l"/>
            <a:r>
              <a:rPr lang="en-GB" i="1" dirty="0"/>
              <a:t>Passion for the inner City </a:t>
            </a:r>
            <a:r>
              <a:rPr lang="en-GB" dirty="0"/>
              <a:t>(1983)</a:t>
            </a:r>
          </a:p>
        </p:txBody>
      </p:sp>
      <p:sp>
        <p:nvSpPr>
          <p:cNvPr id="3" name="Content Placeholder 2"/>
          <p:cNvSpPr>
            <a:spLocks noGrp="1"/>
          </p:cNvSpPr>
          <p:nvPr>
            <p:ph sz="half" idx="1"/>
          </p:nvPr>
        </p:nvSpPr>
        <p:spPr>
          <a:xfrm>
            <a:off x="0" y="980728"/>
            <a:ext cx="4644008" cy="5877272"/>
          </a:xfrm>
        </p:spPr>
        <p:txBody>
          <a:bodyPr>
            <a:normAutofit fontScale="92500" lnSpcReduction="20000"/>
          </a:bodyPr>
          <a:lstStyle/>
          <a:p>
            <a:pPr marL="137160" indent="0">
              <a:buNone/>
            </a:pPr>
            <a:r>
              <a:rPr lang="en-GB" b="1" dirty="0">
                <a:solidFill>
                  <a:srgbClr val="FFFF00"/>
                </a:solidFill>
                <a:latin typeface="+mj-lt"/>
              </a:rPr>
              <a:t>It took Austin Smith eight years  of work and reflection with Nicholas </a:t>
            </a:r>
            <a:r>
              <a:rPr lang="en-GB" b="1" dirty="0" err="1">
                <a:solidFill>
                  <a:srgbClr val="FFFF00"/>
                </a:solidFill>
                <a:latin typeface="+mj-lt"/>
              </a:rPr>
              <a:t>Postlethwaite</a:t>
            </a:r>
            <a:r>
              <a:rPr lang="en-GB" b="1" dirty="0">
                <a:solidFill>
                  <a:srgbClr val="FFFF00"/>
                </a:solidFill>
                <a:latin typeface="+mj-lt"/>
              </a:rPr>
              <a:t> his former student and then fellow worker to break through the received certainties to the </a:t>
            </a:r>
            <a:r>
              <a:rPr lang="en-GB" b="1" dirty="0" err="1">
                <a:solidFill>
                  <a:srgbClr val="FFFF00"/>
                </a:solidFill>
                <a:latin typeface="+mj-lt"/>
              </a:rPr>
              <a:t>develoment</a:t>
            </a:r>
            <a:r>
              <a:rPr lang="en-GB" b="1" dirty="0">
                <a:solidFill>
                  <a:srgbClr val="FFFF00"/>
                </a:solidFill>
                <a:latin typeface="+mj-lt"/>
              </a:rPr>
              <a:t> of a true ministry in the midst of the marginal and the racial “other” in </a:t>
            </a:r>
            <a:r>
              <a:rPr lang="en-GB" b="1" dirty="0" err="1">
                <a:solidFill>
                  <a:srgbClr val="FFFF00"/>
                </a:solidFill>
                <a:latin typeface="+mj-lt"/>
              </a:rPr>
              <a:t>Toxteth</a:t>
            </a:r>
            <a:r>
              <a:rPr lang="en-GB" b="1" dirty="0">
                <a:solidFill>
                  <a:srgbClr val="FFFF00"/>
                </a:solidFill>
                <a:latin typeface="+mj-lt"/>
              </a:rPr>
              <a:t> among whom they lived and received wisdom from. The book is a narrative or story, a theology of  creative collaborative  ministry and a call to action.</a:t>
            </a:r>
          </a:p>
          <a:p>
            <a:endParaRPr lang="en-GB" b="1" dirty="0">
              <a:solidFill>
                <a:srgbClr val="FFFF00"/>
              </a:solidFill>
              <a:latin typeface="+mj-lt"/>
            </a:endParaRPr>
          </a:p>
        </p:txBody>
      </p:sp>
      <p:sp>
        <p:nvSpPr>
          <p:cNvPr id="4" name="Content Placeholder 3"/>
          <p:cNvSpPr>
            <a:spLocks noGrp="1"/>
          </p:cNvSpPr>
          <p:nvPr>
            <p:ph sz="half" idx="2"/>
          </p:nvPr>
        </p:nvSpPr>
        <p:spPr>
          <a:xfrm>
            <a:off x="4648200" y="908720"/>
            <a:ext cx="4495800" cy="5949280"/>
          </a:xfrm>
        </p:spPr>
        <p:txBody>
          <a:bodyPr>
            <a:normAutofit fontScale="92500" lnSpcReduction="20000"/>
          </a:bodyPr>
          <a:lstStyle/>
          <a:p>
            <a:pPr marL="137160" indent="0">
              <a:buNone/>
            </a:pPr>
            <a:endParaRPr lang="en-GB" dirty="0"/>
          </a:p>
          <a:p>
            <a:pPr marL="137160" indent="0">
              <a:buNone/>
            </a:pPr>
            <a:endParaRPr lang="en-GB" dirty="0"/>
          </a:p>
          <a:p>
            <a:pPr marL="137160" indent="0">
              <a:buNone/>
            </a:pPr>
            <a:endParaRPr lang="en-GB" dirty="0"/>
          </a:p>
          <a:p>
            <a:pPr marL="137160" indent="0">
              <a:buNone/>
            </a:pPr>
            <a:endParaRPr lang="en-GB" dirty="0"/>
          </a:p>
          <a:p>
            <a:pPr marL="137160" indent="0">
              <a:buNone/>
            </a:pPr>
            <a:endParaRPr lang="en-GB" dirty="0"/>
          </a:p>
          <a:p>
            <a:pPr marL="137160" indent="0">
              <a:buNone/>
            </a:pPr>
            <a:endParaRPr lang="en-GB" dirty="0"/>
          </a:p>
          <a:p>
            <a:pPr marL="137160" indent="0">
              <a:buNone/>
            </a:pPr>
            <a:endParaRPr lang="en-GB" dirty="0"/>
          </a:p>
          <a:p>
            <a:pPr marL="137160" indent="0">
              <a:buNone/>
            </a:pPr>
            <a:r>
              <a:rPr lang="en-GB" sz="2200" b="1" dirty="0">
                <a:solidFill>
                  <a:srgbClr val="FFFF00"/>
                </a:solidFill>
                <a:latin typeface="+mj-lt"/>
              </a:rPr>
              <a:t>Sitting in front of a turf fire in the west of Ireland a young religious devoured that book in one sitting letting the turf fire die as the night went on. Austin’s words fired her imagination and she wrote to him and he invited her and her congregation to join him. </a:t>
            </a:r>
          </a:p>
          <a:p>
            <a:pPr marL="137160" indent="0">
              <a:buNone/>
            </a:pPr>
            <a:r>
              <a:rPr lang="en-GB" sz="2200" b="1" dirty="0">
                <a:solidFill>
                  <a:srgbClr val="FFFF00"/>
                </a:solidFill>
                <a:latin typeface="+mj-lt"/>
              </a:rPr>
              <a:t>Her name is Margaret Walsh and she extended the prophetic imagination to Birmingham.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783" y="1124744"/>
            <a:ext cx="3394655" cy="225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84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96752"/>
          </a:xfrm>
        </p:spPr>
        <p:txBody>
          <a:bodyPr>
            <a:normAutofit fontScale="90000"/>
          </a:bodyPr>
          <a:lstStyle/>
          <a:p>
            <a:pPr algn="l"/>
            <a:r>
              <a:rPr lang="en-GB" dirty="0">
                <a:solidFill>
                  <a:srgbClr val="FFC000"/>
                </a:solidFill>
                <a:effectLst/>
              </a:rPr>
              <a:t>The Crucified People - who will take them down from the Cross?</a:t>
            </a:r>
          </a:p>
        </p:txBody>
      </p:sp>
      <p:sp>
        <p:nvSpPr>
          <p:cNvPr id="3" name="Content Placeholder 2"/>
          <p:cNvSpPr>
            <a:spLocks noGrp="1"/>
          </p:cNvSpPr>
          <p:nvPr>
            <p:ph sz="half" idx="1"/>
          </p:nvPr>
        </p:nvSpPr>
        <p:spPr/>
        <p:txBody>
          <a:bodyPr>
            <a:normAutofit fontScale="77500" lnSpcReduction="20000"/>
          </a:bodyPr>
          <a:lstStyle/>
          <a:p>
            <a:endParaRPr lang="en-GB" dirty="0"/>
          </a:p>
        </p:txBody>
      </p:sp>
      <p:sp>
        <p:nvSpPr>
          <p:cNvPr id="4" name="Content Placeholder 3"/>
          <p:cNvSpPr>
            <a:spLocks noGrp="1"/>
          </p:cNvSpPr>
          <p:nvPr>
            <p:ph sz="half" idx="2"/>
          </p:nvPr>
        </p:nvSpPr>
        <p:spPr>
          <a:xfrm>
            <a:off x="3851920" y="1340768"/>
            <a:ext cx="5292080" cy="5400600"/>
          </a:xfrm>
        </p:spPr>
        <p:txBody>
          <a:bodyPr>
            <a:normAutofit fontScale="77500" lnSpcReduction="20000"/>
          </a:bodyPr>
          <a:lstStyle/>
          <a:p>
            <a:pPr marL="137160" indent="0">
              <a:buNone/>
            </a:pPr>
            <a:r>
              <a:rPr lang="en-GB" b="1" dirty="0">
                <a:solidFill>
                  <a:srgbClr val="FFFF00"/>
                </a:solidFill>
                <a:latin typeface="+mj-lt"/>
              </a:rPr>
              <a:t>Romero began to see the mass of his own people as radically one with the crucified Christ; with the God who out of love enters into the darkest that we can create or experience i.e. in Jesus the killing of innocent life by a corrupt state, and the denial of the presence of the living God by a fearful self-regarding religious leadership. </a:t>
            </a:r>
          </a:p>
          <a:p>
            <a:pPr marL="137160" indent="0">
              <a:buNone/>
            </a:pPr>
            <a:r>
              <a:rPr lang="en-GB" b="1" dirty="0">
                <a:solidFill>
                  <a:srgbClr val="FFFF00"/>
                </a:solidFill>
                <a:latin typeface="+mj-lt"/>
              </a:rPr>
              <a:t>After the cross there is no dark place anymore where God cannot be for us as Tom’s reflection on stability implies. This conviction comes through Tom’s shared prayers and meditations, Austin’s poems and Kevin’s sermons and the ever more clearly focused talks and short papers and reports back from the various crises he investigated for </a:t>
            </a:r>
            <a:r>
              <a:rPr lang="en-GB" b="1" dirty="0" err="1">
                <a:solidFill>
                  <a:srgbClr val="FFFF00"/>
                </a:solidFill>
                <a:latin typeface="+mj-lt"/>
              </a:rPr>
              <a:t>Cafod</a:t>
            </a:r>
            <a:r>
              <a:rPr lang="en-GB" b="1" dirty="0">
                <a:solidFill>
                  <a:srgbClr val="FFFF00"/>
                </a:solidFill>
                <a:latin typeface="+mj-lt"/>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40768"/>
            <a:ext cx="351534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7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686800" cy="792088"/>
          </a:xfrm>
        </p:spPr>
        <p:txBody>
          <a:bodyPr/>
          <a:lstStyle/>
          <a:p>
            <a:pPr algn="l"/>
            <a:r>
              <a:rPr lang="en-GB" dirty="0">
                <a:solidFill>
                  <a:srgbClr val="FFC000"/>
                </a:solidFill>
              </a:rPr>
              <a:t>The Prophet of the Planetary</a:t>
            </a:r>
          </a:p>
        </p:txBody>
      </p:sp>
      <p:sp>
        <p:nvSpPr>
          <p:cNvPr id="3" name="Content Placeholder 2"/>
          <p:cNvSpPr>
            <a:spLocks noGrp="1"/>
          </p:cNvSpPr>
          <p:nvPr>
            <p:ph sz="half" idx="1"/>
          </p:nvPr>
        </p:nvSpPr>
        <p:spPr>
          <a:xfrm>
            <a:off x="0" y="836712"/>
            <a:ext cx="4495800" cy="6021288"/>
          </a:xfrm>
        </p:spPr>
        <p:txBody>
          <a:bodyPr>
            <a:normAutofit fontScale="70000" lnSpcReduction="20000"/>
          </a:bodyPr>
          <a:lstStyle/>
          <a:p>
            <a:endParaRPr lang="en-GB" dirty="0"/>
          </a:p>
        </p:txBody>
      </p:sp>
      <p:sp>
        <p:nvSpPr>
          <p:cNvPr id="4" name="Content Placeholder 3"/>
          <p:cNvSpPr>
            <a:spLocks noGrp="1"/>
          </p:cNvSpPr>
          <p:nvPr>
            <p:ph sz="half" idx="2"/>
          </p:nvPr>
        </p:nvSpPr>
        <p:spPr>
          <a:xfrm>
            <a:off x="3707904" y="980728"/>
            <a:ext cx="5328592" cy="5877272"/>
          </a:xfrm>
        </p:spPr>
        <p:txBody>
          <a:bodyPr>
            <a:normAutofit fontScale="70000" lnSpcReduction="20000"/>
          </a:bodyPr>
          <a:lstStyle/>
          <a:p>
            <a:pPr marL="137160" indent="0">
              <a:buNone/>
            </a:pPr>
            <a:endParaRPr lang="en-GB" b="1" dirty="0">
              <a:solidFill>
                <a:srgbClr val="FFFF00"/>
              </a:solidFill>
              <a:latin typeface="+mj-lt"/>
            </a:endParaRPr>
          </a:p>
          <a:p>
            <a:pPr marL="137160" indent="0">
              <a:buNone/>
            </a:pPr>
            <a:r>
              <a:rPr lang="en-GB" b="1" dirty="0" err="1">
                <a:solidFill>
                  <a:srgbClr val="FFFF00"/>
                </a:solidFill>
                <a:latin typeface="+mj-lt"/>
              </a:rPr>
              <a:t>Ince</a:t>
            </a:r>
            <a:r>
              <a:rPr lang="en-GB" b="1" dirty="0">
                <a:solidFill>
                  <a:srgbClr val="FFFF00"/>
                </a:solidFill>
                <a:latin typeface="+mj-lt"/>
              </a:rPr>
              <a:t>  Benet a large but simple wooden dwelling, self built , in which a small community could live at peace with its surrounding environment and provide facilities  where those who would attempt to follow this simpler stripped down, prayer rooted , creation focused life might gather. </a:t>
            </a:r>
          </a:p>
          <a:p>
            <a:pPr marL="137160" indent="0">
              <a:buNone/>
            </a:pPr>
            <a:endParaRPr lang="en-GB" b="1" dirty="0">
              <a:solidFill>
                <a:srgbClr val="FFFF00"/>
              </a:solidFill>
              <a:latin typeface="+mj-lt"/>
            </a:endParaRPr>
          </a:p>
          <a:p>
            <a:pPr marL="137160" indent="0">
              <a:buNone/>
            </a:pPr>
            <a:endParaRPr lang="en-GB" b="1" dirty="0">
              <a:solidFill>
                <a:srgbClr val="FFFF00"/>
              </a:solidFill>
              <a:latin typeface="+mj-lt"/>
            </a:endParaRPr>
          </a:p>
          <a:p>
            <a:pPr marL="137160" indent="0">
              <a:buNone/>
            </a:pPr>
            <a:r>
              <a:rPr lang="en-GB" b="1" dirty="0">
                <a:solidFill>
                  <a:srgbClr val="FFFF00"/>
                </a:solidFill>
                <a:latin typeface="+mj-lt"/>
              </a:rPr>
              <a:t>Many of the themes of Pope Francis’ </a:t>
            </a:r>
            <a:r>
              <a:rPr lang="en-GB" b="1" dirty="0" err="1">
                <a:solidFill>
                  <a:srgbClr val="FFFF00"/>
                </a:solidFill>
                <a:latin typeface="+mj-lt"/>
              </a:rPr>
              <a:t>Laudato</a:t>
            </a:r>
            <a:r>
              <a:rPr lang="en-GB" b="1" dirty="0">
                <a:solidFill>
                  <a:srgbClr val="FFFF00"/>
                </a:solidFill>
                <a:latin typeface="+mj-lt"/>
              </a:rPr>
              <a:t> Si are already anticipated – the need for a simpler lifestyle so that others might simply live, good but simple natural food, enough clothes but no excess, travel with the least impact on the land, education for a new politics and economics. And people came and went, gathered and talked and meditated, prayed, ate and drank and sang. And Tom went on his bike and spoke and shared the vision. </a:t>
            </a:r>
          </a:p>
          <a:p>
            <a:endParaRPr lang="en-GB" b="1" dirty="0">
              <a:solidFill>
                <a:srgbClr val="FFFF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2562276" cy="336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4028"/>
            <a:ext cx="3707904" cy="251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9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624"/>
            <a:ext cx="8686800" cy="1373014"/>
          </a:xfrm>
        </p:spPr>
        <p:txBody>
          <a:bodyPr>
            <a:normAutofit fontScale="90000"/>
          </a:bodyPr>
          <a:lstStyle/>
          <a:p>
            <a:pPr algn="l"/>
            <a:br>
              <a:rPr lang="en-GB" sz="3600" u="sng" dirty="0">
                <a:effectLst/>
              </a:rPr>
            </a:br>
            <a:r>
              <a:rPr lang="en-GB" sz="3600" u="sng" dirty="0">
                <a:solidFill>
                  <a:srgbClr val="FFC000"/>
                </a:solidFill>
                <a:effectLst/>
              </a:rPr>
              <a:t>Praise and song, poems and dance. The power of doxology</a:t>
            </a:r>
            <a:r>
              <a:rPr lang="en-GB" dirty="0">
                <a:solidFill>
                  <a:srgbClr val="FFC000"/>
                </a:solidFill>
                <a:effectLst/>
              </a:rPr>
              <a:t>.</a:t>
            </a:r>
            <a:br>
              <a:rPr lang="en-GB" dirty="0">
                <a:solidFill>
                  <a:srgbClr val="FFC000"/>
                </a:solidFill>
                <a:effectLst/>
              </a:rPr>
            </a:br>
            <a:endParaRPr lang="en-GB" dirty="0">
              <a:solidFill>
                <a:srgbClr val="FFC000"/>
              </a:solidFill>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46062" y="836712"/>
            <a:ext cx="1905000" cy="24003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3739" y="2132856"/>
            <a:ext cx="2539936" cy="3284984"/>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191" y="3396281"/>
            <a:ext cx="2334021" cy="33009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22" y="1772816"/>
            <a:ext cx="4032448" cy="3024336"/>
          </a:xfrm>
          <a:prstGeom prst="rect">
            <a:avLst/>
          </a:prstGeom>
        </p:spPr>
      </p:pic>
    </p:spTree>
    <p:custDataLst>
      <p:tags r:id="rId1"/>
    </p:custDataLst>
    <p:extLst>
      <p:ext uri="{BB962C8B-B14F-4D97-AF65-F5344CB8AC3E}">
        <p14:creationId xmlns:p14="http://schemas.microsoft.com/office/powerpoint/2010/main" val="85333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0728"/>
          </a:xfrm>
        </p:spPr>
        <p:txBody>
          <a:bodyPr>
            <a:noAutofit/>
          </a:bodyPr>
          <a:lstStyle/>
          <a:p>
            <a:pPr algn="l"/>
            <a:br>
              <a:rPr lang="en-GB" sz="3200" u="sng" dirty="0">
                <a:effectLst/>
              </a:rPr>
            </a:br>
            <a:r>
              <a:rPr lang="en-GB" sz="3200" u="sng" dirty="0">
                <a:solidFill>
                  <a:srgbClr val="FFC000"/>
                </a:solidFill>
                <a:effectLst/>
              </a:rPr>
              <a:t>Criticism as Grief rather than Analysis</a:t>
            </a:r>
            <a:br>
              <a:rPr lang="en-GB" sz="3200" dirty="0">
                <a:solidFill>
                  <a:srgbClr val="FFC000"/>
                </a:solidFill>
                <a:effectLst/>
              </a:rPr>
            </a:br>
            <a:endParaRPr lang="en-GB" sz="3200" dirty="0">
              <a:solidFill>
                <a:srgbClr val="FFC000"/>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504" y="1628800"/>
            <a:ext cx="4320480" cy="2160240"/>
          </a:xfrm>
        </p:spPr>
      </p:pic>
      <p:sp>
        <p:nvSpPr>
          <p:cNvPr id="5" name="Content Placeholder 4"/>
          <p:cNvSpPr>
            <a:spLocks noGrp="1"/>
          </p:cNvSpPr>
          <p:nvPr>
            <p:ph sz="half" idx="2"/>
          </p:nvPr>
        </p:nvSpPr>
        <p:spPr>
          <a:xfrm>
            <a:off x="4648200" y="692696"/>
            <a:ext cx="4495800" cy="5904656"/>
          </a:xfrm>
        </p:spPr>
        <p:txBody>
          <a:bodyPr>
            <a:normAutofit fontScale="85000" lnSpcReduction="10000"/>
          </a:bodyPr>
          <a:lstStyle/>
          <a:p>
            <a:pPr marL="137160" indent="0">
              <a:buNone/>
            </a:pPr>
            <a:r>
              <a:rPr lang="en-GB" b="1" dirty="0">
                <a:solidFill>
                  <a:srgbClr val="FFFF00"/>
                </a:solidFill>
                <a:latin typeface="+mj-lt"/>
              </a:rPr>
              <a:t>Grieving, the most visceral response to things not being right is the beginning of prophetic imagination and criticism. We see this in El Salvador around the deaths of </a:t>
            </a:r>
            <a:r>
              <a:rPr lang="en-GB" b="1" dirty="0" err="1">
                <a:solidFill>
                  <a:srgbClr val="FFFF00"/>
                </a:solidFill>
                <a:latin typeface="+mj-lt"/>
              </a:rPr>
              <a:t>Fr</a:t>
            </a:r>
            <a:r>
              <a:rPr lang="en-GB" b="1" dirty="0">
                <a:solidFill>
                  <a:srgbClr val="FFFF00"/>
                </a:solidFill>
                <a:latin typeface="+mj-lt"/>
              </a:rPr>
              <a:t> </a:t>
            </a:r>
            <a:r>
              <a:rPr lang="en-GB" b="1" dirty="0" err="1">
                <a:solidFill>
                  <a:srgbClr val="FFFF00"/>
                </a:solidFill>
                <a:latin typeface="+mj-lt"/>
              </a:rPr>
              <a:t>Rutilio</a:t>
            </a:r>
            <a:r>
              <a:rPr lang="en-GB" b="1" dirty="0">
                <a:solidFill>
                  <a:srgbClr val="FFFF00"/>
                </a:solidFill>
                <a:latin typeface="+mj-lt"/>
              </a:rPr>
              <a:t> Grande and all the innocents. And we see it in the fall out around the </a:t>
            </a:r>
            <a:r>
              <a:rPr lang="en-GB" b="1" dirty="0" err="1">
                <a:solidFill>
                  <a:srgbClr val="FFFF00"/>
                </a:solidFill>
                <a:latin typeface="+mj-lt"/>
              </a:rPr>
              <a:t>Toxteth</a:t>
            </a:r>
            <a:r>
              <a:rPr lang="en-GB" b="1" dirty="0">
                <a:solidFill>
                  <a:srgbClr val="FFFF00"/>
                </a:solidFill>
                <a:latin typeface="+mj-lt"/>
              </a:rPr>
              <a:t> riots.</a:t>
            </a:r>
          </a:p>
          <a:p>
            <a:pPr marL="137160" indent="0">
              <a:buNone/>
            </a:pPr>
            <a:r>
              <a:rPr lang="en-GB" b="1" dirty="0">
                <a:solidFill>
                  <a:srgbClr val="FFFF00"/>
                </a:solidFill>
                <a:latin typeface="+mj-lt"/>
              </a:rPr>
              <a:t>The word to cry out has a double meaning: </a:t>
            </a:r>
            <a:r>
              <a:rPr lang="en-GB" b="1" i="1" dirty="0" err="1">
                <a:solidFill>
                  <a:srgbClr val="FFFF00"/>
                </a:solidFill>
                <a:latin typeface="+mj-lt"/>
              </a:rPr>
              <a:t>za’ak</a:t>
            </a:r>
            <a:r>
              <a:rPr lang="en-GB" b="1" dirty="0">
                <a:solidFill>
                  <a:srgbClr val="FFFF00"/>
                </a:solidFill>
                <a:latin typeface="+mj-lt"/>
              </a:rPr>
              <a:t> is both a cry of misery but it also means the filing of an official complaint. There is an expectation that the wrong which has been cried out will be responded to and answered.</a:t>
            </a:r>
          </a:p>
        </p:txBody>
      </p:sp>
      <p:sp>
        <p:nvSpPr>
          <p:cNvPr id="7" name="Rectangle 6"/>
          <p:cNvSpPr/>
          <p:nvPr/>
        </p:nvSpPr>
        <p:spPr>
          <a:xfrm>
            <a:off x="179512" y="4005064"/>
            <a:ext cx="3672408" cy="1754326"/>
          </a:xfrm>
          <a:prstGeom prst="rect">
            <a:avLst/>
          </a:prstGeom>
        </p:spPr>
        <p:txBody>
          <a:bodyPr wrap="square">
            <a:spAutoFit/>
          </a:bodyPr>
          <a:lstStyle/>
          <a:p>
            <a:r>
              <a:rPr lang="en-GB" b="1" dirty="0">
                <a:solidFill>
                  <a:srgbClr val="FFFF00"/>
                </a:solidFill>
                <a:latin typeface="+mj-lt"/>
              </a:rPr>
              <a:t>“The people of Israel groaned under their bondage and cried out for help, and their cry under bondage came up to God. And God heard their groaning…” </a:t>
            </a:r>
          </a:p>
        </p:txBody>
      </p:sp>
    </p:spTree>
    <p:custDataLst>
      <p:tags r:id="rId1"/>
    </p:custDataLst>
    <p:extLst>
      <p:ext uri="{BB962C8B-B14F-4D97-AF65-F5344CB8AC3E}">
        <p14:creationId xmlns:p14="http://schemas.microsoft.com/office/powerpoint/2010/main" val="367857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980728"/>
            <a:ext cx="4388296" cy="5760640"/>
          </a:xfrm>
        </p:spPr>
        <p:txBody>
          <a:bodyPr>
            <a:normAutofit lnSpcReduction="10000"/>
          </a:bodyPr>
          <a:lstStyle/>
          <a:p>
            <a:endParaRPr lang="en-GB" dirty="0"/>
          </a:p>
        </p:txBody>
      </p:sp>
      <p:sp>
        <p:nvSpPr>
          <p:cNvPr id="4" name="Content Placeholder 3"/>
          <p:cNvSpPr>
            <a:spLocks noGrp="1"/>
          </p:cNvSpPr>
          <p:nvPr>
            <p:ph sz="half" idx="2"/>
          </p:nvPr>
        </p:nvSpPr>
        <p:spPr>
          <a:xfrm>
            <a:off x="4648200" y="764704"/>
            <a:ext cx="4316288" cy="5906963"/>
          </a:xfrm>
        </p:spPr>
        <p:txBody>
          <a:bodyPr>
            <a:normAutofit lnSpcReduction="10000"/>
          </a:bodyPr>
          <a:lstStyle/>
          <a:p>
            <a:pPr marL="137160" indent="0">
              <a:buNone/>
            </a:pPr>
            <a:r>
              <a:rPr lang="en-GB" sz="2000" b="1" dirty="0">
                <a:solidFill>
                  <a:srgbClr val="FFFF00"/>
                </a:solidFill>
                <a:latin typeface="+mj-lt"/>
              </a:rPr>
              <a:t>Tom like Moses was not able to enter the promised land but he enabled his people to see the way forward. </a:t>
            </a:r>
          </a:p>
          <a:p>
            <a:pPr marL="137160" indent="0">
              <a:buNone/>
            </a:pPr>
            <a:endParaRPr lang="en-GB" sz="2000" b="1" dirty="0">
              <a:solidFill>
                <a:srgbClr val="FFFF00"/>
              </a:solidFill>
              <a:latin typeface="+mj-lt"/>
            </a:endParaRPr>
          </a:p>
          <a:p>
            <a:pPr marL="137160" indent="0">
              <a:buNone/>
            </a:pPr>
            <a:r>
              <a:rPr lang="en-GB" sz="2000" b="1" dirty="0">
                <a:solidFill>
                  <a:srgbClr val="FFFF00"/>
                </a:solidFill>
                <a:latin typeface="+mj-lt"/>
              </a:rPr>
              <a:t>We still live with the tensions of racism, locally,  nationally and internationally but Austin’s life in </a:t>
            </a:r>
            <a:r>
              <a:rPr lang="en-GB" sz="2000" b="1" dirty="0" err="1">
                <a:solidFill>
                  <a:srgbClr val="FFFF00"/>
                </a:solidFill>
                <a:latin typeface="+mj-lt"/>
              </a:rPr>
              <a:t>Toxteth</a:t>
            </a:r>
            <a:r>
              <a:rPr lang="en-GB" sz="2000" b="1" dirty="0">
                <a:solidFill>
                  <a:srgbClr val="FFFF00"/>
                </a:solidFill>
                <a:latin typeface="+mj-lt"/>
              </a:rPr>
              <a:t> points one way forward</a:t>
            </a:r>
          </a:p>
          <a:p>
            <a:pPr marL="137160" indent="0">
              <a:buNone/>
            </a:pPr>
            <a:r>
              <a:rPr lang="en-GB" sz="2000" b="1" dirty="0">
                <a:solidFill>
                  <a:srgbClr val="FFFF00"/>
                </a:solidFill>
                <a:latin typeface="+mj-lt"/>
              </a:rPr>
              <a:t> </a:t>
            </a:r>
          </a:p>
          <a:p>
            <a:pPr marL="137160" indent="0">
              <a:buNone/>
            </a:pPr>
            <a:r>
              <a:rPr lang="en-GB" sz="2000" b="1" dirty="0">
                <a:solidFill>
                  <a:srgbClr val="FFFF00"/>
                </a:solidFill>
                <a:latin typeface="+mj-lt"/>
              </a:rPr>
              <a:t>Gender issues are still at the heart of current social debates but Kevin’s kindly and gentle exploration of sex and sexuality, of the nature of the good human life offer a light to all who come after him.</a:t>
            </a:r>
          </a:p>
          <a:p>
            <a:endParaRPr lang="en-GB" sz="2000" b="1" dirty="0">
              <a:solidFill>
                <a:srgbClr val="FFFF00"/>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4936"/>
            <a:ext cx="2030995" cy="29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9598"/>
            <a:ext cx="417646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884" y="1988840"/>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79512" y="0"/>
            <a:ext cx="8507288" cy="764704"/>
          </a:xfrm>
        </p:spPr>
        <p:txBody>
          <a:bodyPr/>
          <a:lstStyle/>
          <a:p>
            <a:r>
              <a:rPr lang="en-GB" dirty="0"/>
              <a:t>Lights along the Way</a:t>
            </a:r>
          </a:p>
        </p:txBody>
      </p:sp>
    </p:spTree>
    <p:extLst>
      <p:ext uri="{BB962C8B-B14F-4D97-AF65-F5344CB8AC3E}">
        <p14:creationId xmlns:p14="http://schemas.microsoft.com/office/powerpoint/2010/main" val="49803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GB" dirty="0">
                <a:solidFill>
                  <a:srgbClr val="FFC000"/>
                </a:solidFill>
              </a:rPr>
              <a:t>On taking up the Mantle of the Prophet</a:t>
            </a:r>
          </a:p>
        </p:txBody>
      </p:sp>
      <p:sp>
        <p:nvSpPr>
          <p:cNvPr id="3" name="Content Placeholder 2"/>
          <p:cNvSpPr>
            <a:spLocks noGrp="1"/>
          </p:cNvSpPr>
          <p:nvPr>
            <p:ph sz="half" idx="1"/>
          </p:nvPr>
        </p:nvSpPr>
        <p:spPr>
          <a:xfrm>
            <a:off x="0" y="1600200"/>
            <a:ext cx="4495800" cy="5141168"/>
          </a:xfrm>
        </p:spPr>
        <p:txBody>
          <a:bodyPr>
            <a:normAutofit/>
          </a:bodyPr>
          <a:lstStyle/>
          <a:p>
            <a:endParaRPr lang="en-GB" dirty="0"/>
          </a:p>
        </p:txBody>
      </p:sp>
      <p:sp>
        <p:nvSpPr>
          <p:cNvPr id="4" name="Content Placeholder 3"/>
          <p:cNvSpPr>
            <a:spLocks noGrp="1"/>
          </p:cNvSpPr>
          <p:nvPr>
            <p:ph sz="half" idx="2"/>
          </p:nvPr>
        </p:nvSpPr>
        <p:spPr>
          <a:xfrm>
            <a:off x="4327391" y="1600200"/>
            <a:ext cx="4816609" cy="5257800"/>
          </a:xfrm>
        </p:spPr>
        <p:txBody>
          <a:bodyPr>
            <a:normAutofit/>
          </a:bodyPr>
          <a:lstStyle/>
          <a:p>
            <a:pPr marL="137160" indent="0">
              <a:buNone/>
            </a:pPr>
            <a:r>
              <a:rPr lang="en-GB" sz="2400" b="1" dirty="0">
                <a:solidFill>
                  <a:srgbClr val="FFFF00"/>
                </a:solidFill>
                <a:latin typeface="+mj-lt"/>
              </a:rPr>
              <a:t>May we like the prophet Elisha receive the cloak from our Prophets…. </a:t>
            </a:r>
          </a:p>
          <a:p>
            <a:pPr marL="137160" indent="0">
              <a:buNone/>
            </a:pPr>
            <a:endParaRPr lang="en-GB" sz="2400" b="1" dirty="0">
              <a:solidFill>
                <a:srgbClr val="FFFF00"/>
              </a:solidFill>
              <a:latin typeface="+mj-lt"/>
            </a:endParaRPr>
          </a:p>
          <a:p>
            <a:pPr marL="137160" indent="0">
              <a:buNone/>
            </a:pPr>
            <a:r>
              <a:rPr lang="en-GB" sz="2400" b="1" dirty="0">
                <a:solidFill>
                  <a:srgbClr val="FFFF00"/>
                </a:solidFill>
                <a:latin typeface="+mj-lt"/>
              </a:rPr>
              <a:t>No longer Elijah, but Oscar, Tom, Austin and Kevin , and may we do all they tried to and more in our own time of opportunity. </a:t>
            </a:r>
          </a:p>
          <a:p>
            <a:pPr marL="137160" indent="0">
              <a:buNone/>
            </a:pPr>
            <a:endParaRPr lang="en-GB" sz="2400" b="1" dirty="0">
              <a:solidFill>
                <a:srgbClr val="FFFF00"/>
              </a:solidFill>
              <a:latin typeface="+mj-lt"/>
            </a:endParaRPr>
          </a:p>
          <a:p>
            <a:pPr marL="137160" indent="0">
              <a:buNone/>
            </a:pPr>
            <a:r>
              <a:rPr lang="en-GB" sz="2400" b="1" dirty="0">
                <a:solidFill>
                  <a:srgbClr val="FFFF00"/>
                </a:solidFill>
                <a:latin typeface="+mj-lt"/>
              </a:rPr>
              <a:t>That would be the best homage we could pay them . </a:t>
            </a:r>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428447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6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1916832"/>
          </a:xfrm>
        </p:spPr>
        <p:txBody>
          <a:bodyPr>
            <a:normAutofit/>
          </a:bodyPr>
          <a:lstStyle/>
          <a:p>
            <a:r>
              <a:rPr lang="en-GB" sz="3100" dirty="0">
                <a:solidFill>
                  <a:srgbClr val="FFFF00"/>
                </a:solidFill>
                <a:effectLst/>
              </a:rPr>
              <a:t>Prophetic imagination focuses on the dominant crisis</a:t>
            </a:r>
            <a:r>
              <a:rPr lang="en-GB" dirty="0">
                <a:solidFill>
                  <a:srgbClr val="FFFF00"/>
                </a:solidFill>
                <a:effectLst/>
              </a:rPr>
              <a:t>.</a:t>
            </a:r>
            <a:br>
              <a:rPr lang="en-GB" dirty="0">
                <a:solidFill>
                  <a:srgbClr val="FFFF00"/>
                </a:solidFill>
                <a:effectLst/>
              </a:rPr>
            </a:br>
            <a:endParaRPr lang="en-GB" sz="2800" dirty="0">
              <a:solidFill>
                <a:srgbClr val="FFFF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060848"/>
            <a:ext cx="6971537"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37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99"/>
            <a:ext cx="3465513" cy="1174452"/>
          </a:xfrm>
        </p:spPr>
        <p:txBody>
          <a:bodyPr>
            <a:normAutofit/>
          </a:bodyPr>
          <a:lstStyle/>
          <a:p>
            <a:r>
              <a:rPr lang="en-GB" sz="2800" b="1" dirty="0">
                <a:solidFill>
                  <a:srgbClr val="FFC000"/>
                </a:solidFill>
              </a:rPr>
              <a:t>St Oscar Romero</a:t>
            </a:r>
          </a:p>
        </p:txBody>
      </p:sp>
      <p:sp>
        <p:nvSpPr>
          <p:cNvPr id="3" name="Text Placeholder 2"/>
          <p:cNvSpPr>
            <a:spLocks noGrp="1"/>
          </p:cNvSpPr>
          <p:nvPr>
            <p:ph type="body" idx="2"/>
          </p:nvPr>
        </p:nvSpPr>
        <p:spPr>
          <a:xfrm>
            <a:off x="179512" y="1412776"/>
            <a:ext cx="3224337" cy="5184576"/>
          </a:xfrm>
        </p:spPr>
        <p:txBody>
          <a:bodyPr/>
          <a:lstStyle/>
          <a:p>
            <a:endParaRPr lang="en-GB" b="1" i="1" dirty="0"/>
          </a:p>
          <a:p>
            <a:r>
              <a:rPr lang="en-GB" b="1" i="1" dirty="0">
                <a:solidFill>
                  <a:srgbClr val="FFFF00"/>
                </a:solidFill>
              </a:rPr>
              <a:t>“</a:t>
            </a:r>
            <a:r>
              <a:rPr lang="en-GB" sz="2400" b="1" i="1" dirty="0">
                <a:solidFill>
                  <a:srgbClr val="FFFF00"/>
                </a:solidFill>
                <a:latin typeface="+mj-lt"/>
              </a:rPr>
              <a:t>I ask all of you, dear brothers and sisters, to view </a:t>
            </a:r>
            <a:r>
              <a:rPr lang="en-GB" sz="2400" b="1" i="1" u="sng" dirty="0">
                <a:solidFill>
                  <a:srgbClr val="FFFF00"/>
                </a:solidFill>
                <a:latin typeface="+mj-lt"/>
              </a:rPr>
              <a:t>these things that are happening in our historical moment</a:t>
            </a:r>
            <a:r>
              <a:rPr lang="en-GB" sz="2400" b="1" i="1" dirty="0">
                <a:solidFill>
                  <a:srgbClr val="FFFF00"/>
                </a:solidFill>
                <a:latin typeface="+mj-lt"/>
              </a:rPr>
              <a:t> with a </a:t>
            </a:r>
            <a:r>
              <a:rPr lang="en-GB" sz="2400" b="1" i="1" u="sng" dirty="0">
                <a:solidFill>
                  <a:srgbClr val="FFFF00"/>
                </a:solidFill>
                <a:latin typeface="+mj-lt"/>
              </a:rPr>
              <a:t>spirit of hope, generosity, and sacrifice</a:t>
            </a:r>
            <a:r>
              <a:rPr lang="en-GB" sz="2400" b="1" i="1" dirty="0">
                <a:solidFill>
                  <a:srgbClr val="FFFF00"/>
                </a:solidFill>
                <a:latin typeface="+mj-lt"/>
              </a:rPr>
              <a:t>. And let </a:t>
            </a:r>
            <a:r>
              <a:rPr lang="en-GB" sz="2400" b="1" i="1" u="sng" dirty="0">
                <a:solidFill>
                  <a:srgbClr val="FFFF00"/>
                </a:solidFill>
                <a:latin typeface="+mj-lt"/>
              </a:rPr>
              <a:t>us</a:t>
            </a:r>
            <a:r>
              <a:rPr lang="en-GB" sz="2400" b="1" i="1" dirty="0">
                <a:solidFill>
                  <a:srgbClr val="FFFF00"/>
                </a:solidFill>
                <a:latin typeface="+mj-lt"/>
              </a:rPr>
              <a:t> do what </a:t>
            </a:r>
            <a:r>
              <a:rPr lang="en-GB" sz="2400" b="1" i="1" u="sng" dirty="0">
                <a:solidFill>
                  <a:srgbClr val="FFFF00"/>
                </a:solidFill>
                <a:latin typeface="+mj-lt"/>
              </a:rPr>
              <a:t>we can</a:t>
            </a:r>
            <a:r>
              <a:rPr lang="en-GB" sz="2400" b="1" i="1" dirty="0">
                <a:solidFill>
                  <a:srgbClr val="FFFF00"/>
                </a:solidFill>
                <a:latin typeface="+mj-lt"/>
              </a:rPr>
              <a:t>.” </a:t>
            </a:r>
            <a:endParaRPr lang="en-GB" sz="2400" dirty="0">
              <a:solidFill>
                <a:srgbClr val="FFFF00"/>
              </a:solidFill>
              <a:latin typeface="+mj-lt"/>
            </a:endParaRPr>
          </a:p>
          <a:p>
            <a:endParaRPr lang="en-GB" sz="2400" dirty="0">
              <a:solidFill>
                <a:srgbClr val="FFFF00"/>
              </a:solidFill>
              <a:latin typeface="+mj-lt"/>
            </a:endParaRPr>
          </a:p>
        </p:txBody>
      </p:sp>
      <p:sp>
        <p:nvSpPr>
          <p:cNvPr id="4" name="Content Placeholder 3"/>
          <p:cNvSpPr>
            <a:spLocks noGrp="1"/>
          </p:cNvSpPr>
          <p:nvPr>
            <p:ph sz="half"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354" y="260648"/>
            <a:ext cx="50744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86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a:bodyPr>
          <a:lstStyle/>
          <a:p>
            <a:r>
              <a:rPr lang="en-GB" sz="2800" u="sng" dirty="0">
                <a:solidFill>
                  <a:srgbClr val="FFFF00"/>
                </a:solidFill>
                <a:effectLst/>
              </a:rPr>
              <a:t>What’s in a </a:t>
            </a:r>
            <a:r>
              <a:rPr lang="en-GB" sz="2800" u="sng" dirty="0" err="1">
                <a:solidFill>
                  <a:srgbClr val="FFFF00"/>
                </a:solidFill>
                <a:effectLst/>
              </a:rPr>
              <a:t>name?Prophetic</a:t>
            </a:r>
            <a:r>
              <a:rPr lang="en-GB" sz="2800" u="sng" dirty="0">
                <a:solidFill>
                  <a:srgbClr val="FFFF00"/>
                </a:solidFill>
                <a:effectLst/>
              </a:rPr>
              <a:t> imagination as result of Encounter with the living God</a:t>
            </a:r>
            <a:br>
              <a:rPr lang="en-GB" sz="2800" dirty="0">
                <a:solidFill>
                  <a:srgbClr val="FFFF00"/>
                </a:solidFill>
                <a:effectLst/>
              </a:rPr>
            </a:br>
            <a:endParaRPr lang="en-GB" sz="2800" dirty="0">
              <a:solidFill>
                <a:srgbClr val="FFFF00"/>
              </a:solidFill>
            </a:endParaRPr>
          </a:p>
        </p:txBody>
      </p:sp>
      <p:sp>
        <p:nvSpPr>
          <p:cNvPr id="5" name="Content Placeholder 4"/>
          <p:cNvSpPr>
            <a:spLocks noGrp="1"/>
          </p:cNvSpPr>
          <p:nvPr>
            <p:ph sz="half" idx="2"/>
          </p:nvPr>
        </p:nvSpPr>
        <p:spPr>
          <a:xfrm>
            <a:off x="4283968" y="1340768"/>
            <a:ext cx="4402832" cy="5400600"/>
          </a:xfrm>
        </p:spPr>
        <p:txBody>
          <a:bodyPr>
            <a:normAutofit fontScale="85000" lnSpcReduction="10000"/>
          </a:bodyPr>
          <a:lstStyle/>
          <a:p>
            <a:r>
              <a:rPr lang="en-GB" b="1" dirty="0">
                <a:solidFill>
                  <a:srgbClr val="FFFF00"/>
                </a:solidFill>
                <a:latin typeface="+mj-lt"/>
              </a:rPr>
              <a:t>The utterly free God Yahweh – “I am who I am, I will be who I will be, I will be where I will be”. </a:t>
            </a:r>
          </a:p>
          <a:p>
            <a:r>
              <a:rPr lang="en-GB" b="1" dirty="0">
                <a:solidFill>
                  <a:srgbClr val="FFFF00"/>
                </a:solidFill>
                <a:latin typeface="+mj-lt"/>
              </a:rPr>
              <a:t>Through this encounter and what follows Moses is freed from the fixed religion, fixed gods, and fixed society of Pharaoh and Egypt. </a:t>
            </a:r>
          </a:p>
          <a:p>
            <a:r>
              <a:rPr lang="en-GB" b="1" dirty="0">
                <a:solidFill>
                  <a:srgbClr val="FFFF00"/>
                </a:solidFill>
                <a:latin typeface="+mj-lt"/>
              </a:rPr>
              <a:t>Instead he is drawn into a different social reality created by Yahweh the utterly free God and he spearheads a radical social reality in response to that encounter.</a:t>
            </a:r>
          </a:p>
        </p:txBody>
      </p:sp>
      <p:pic>
        <p:nvPicPr>
          <p:cNvPr id="2052" name="Picture 4" descr="Image result for Moses and the burning Bus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5" y="1556792"/>
            <a:ext cx="4057334" cy="46805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457200" y="1600200"/>
            <a:ext cx="3826768" cy="4565104"/>
          </a:xfrm>
        </p:spPr>
        <p:txBody>
          <a:bodyPr>
            <a:normAutofit fontScale="85000" lnSpcReduction="10000"/>
          </a:bodyPr>
          <a:lstStyle/>
          <a:p>
            <a:endParaRPr lang="en-GB" dirty="0"/>
          </a:p>
        </p:txBody>
      </p:sp>
    </p:spTree>
    <p:custDataLst>
      <p:tags r:id="rId1"/>
    </p:custDataLst>
    <p:extLst>
      <p:ext uri="{BB962C8B-B14F-4D97-AF65-F5344CB8AC3E}">
        <p14:creationId xmlns:p14="http://schemas.microsoft.com/office/powerpoint/2010/main" val="88795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a:solidFill>
                  <a:srgbClr val="FFC000"/>
                </a:solidFill>
                <a:effectLst/>
              </a:rPr>
              <a:t>The Prophetic Imagination of two Women</a:t>
            </a:r>
            <a:br>
              <a:rPr lang="en-GB" sz="3200" dirty="0">
                <a:solidFill>
                  <a:srgbClr val="FFC000"/>
                </a:solidFill>
                <a:effectLst/>
              </a:rPr>
            </a:br>
            <a:endParaRPr lang="en-GB" sz="3200" dirty="0">
              <a:solidFill>
                <a:srgbClr val="FFC00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1628800"/>
            <a:ext cx="5343954" cy="3960440"/>
          </a:xfrm>
        </p:spPr>
      </p:pic>
      <p:sp>
        <p:nvSpPr>
          <p:cNvPr id="4" name="Content Placeholder 3"/>
          <p:cNvSpPr>
            <a:spLocks noGrp="1"/>
          </p:cNvSpPr>
          <p:nvPr>
            <p:ph sz="half" idx="2"/>
          </p:nvPr>
        </p:nvSpPr>
        <p:spPr>
          <a:xfrm>
            <a:off x="5436096" y="980728"/>
            <a:ext cx="3528392" cy="5145435"/>
          </a:xfrm>
        </p:spPr>
        <p:txBody>
          <a:bodyPr>
            <a:normAutofit lnSpcReduction="10000"/>
          </a:bodyPr>
          <a:lstStyle/>
          <a:p>
            <a:pPr marL="137160" indent="0">
              <a:buNone/>
            </a:pPr>
            <a:r>
              <a:rPr lang="en-GB" b="1" dirty="0">
                <a:solidFill>
                  <a:srgbClr val="FFFF00"/>
                </a:solidFill>
                <a:latin typeface="+mj-lt"/>
              </a:rPr>
              <a:t>Two freed women who with extraordinary intensity express the prophetic imagination of their people and anticipate its renewal, as God comes close again in sovereign freedom, starting from the oppressed</a:t>
            </a:r>
            <a:r>
              <a:rPr lang="en-GB" dirty="0"/>
              <a:t>. </a:t>
            </a:r>
          </a:p>
        </p:txBody>
      </p:sp>
      <p:sp>
        <p:nvSpPr>
          <p:cNvPr id="3" name="Text Placeholder 2"/>
          <p:cNvSpPr>
            <a:spLocks noGrp="1"/>
          </p:cNvSpPr>
          <p:nvPr>
            <p:ph type="body" idx="4294967295"/>
          </p:nvPr>
        </p:nvSpPr>
        <p:spPr>
          <a:xfrm>
            <a:off x="179512" y="1124744"/>
            <a:ext cx="4356100" cy="936625"/>
          </a:xfrm>
        </p:spPr>
        <p:txBody>
          <a:bodyPr>
            <a:normAutofit/>
          </a:bodyPr>
          <a:lstStyle/>
          <a:p>
            <a:r>
              <a:rPr lang="en-GB" sz="1800" dirty="0">
                <a:latin typeface="+mj-lt"/>
              </a:rPr>
              <a:t>“</a:t>
            </a:r>
          </a:p>
        </p:txBody>
      </p:sp>
    </p:spTree>
    <p:custDataLst>
      <p:tags r:id="rId1"/>
    </p:custDataLst>
    <p:extLst>
      <p:ext uri="{BB962C8B-B14F-4D97-AF65-F5344CB8AC3E}">
        <p14:creationId xmlns:p14="http://schemas.microsoft.com/office/powerpoint/2010/main" val="1298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pPr algn="l"/>
            <a:r>
              <a:rPr lang="en-GB" sz="2400" dirty="0"/>
              <a:t>Unlikely Prophets from a less than Prophetic recent </a:t>
            </a:r>
            <a:r>
              <a:rPr lang="en-GB" sz="2400" dirty="0" err="1"/>
              <a:t>Tradtion</a:t>
            </a:r>
            <a:endParaRPr lang="en-GB"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72200" y="2924944"/>
            <a:ext cx="2600000" cy="380952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0685" y="1138237"/>
            <a:ext cx="2933700" cy="155257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87993"/>
            <a:ext cx="3028950" cy="15144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547687"/>
            <a:ext cx="2143125" cy="21431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37" y="2992506"/>
            <a:ext cx="2505075" cy="18288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7525" y="2996952"/>
            <a:ext cx="3095625" cy="147637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144" y="1124744"/>
            <a:ext cx="3048000" cy="149542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1623" y="4821306"/>
            <a:ext cx="2476500" cy="1847850"/>
          </a:xfrm>
          <a:prstGeom prst="rect">
            <a:avLst/>
          </a:prstGeom>
        </p:spPr>
      </p:pic>
    </p:spTree>
    <p:extLst>
      <p:ext uri="{BB962C8B-B14F-4D97-AF65-F5344CB8AC3E}">
        <p14:creationId xmlns:p14="http://schemas.microsoft.com/office/powerpoint/2010/main" val="93149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90082" cy="1057598"/>
          </a:xfrm>
        </p:spPr>
        <p:txBody>
          <a:bodyPr>
            <a:normAutofit/>
          </a:bodyPr>
          <a:lstStyle/>
          <a:p>
            <a:pPr algn="l"/>
            <a:r>
              <a:rPr lang="en-GB" sz="2800" dirty="0"/>
              <a:t>The Scholastic Method</a:t>
            </a:r>
            <a:br>
              <a:rPr lang="en-GB" sz="2800" dirty="0"/>
            </a:br>
            <a:r>
              <a:rPr lang="en-GB" sz="2800" dirty="0"/>
              <a:t>versus the Contextual.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69024" y="21621"/>
            <a:ext cx="4556224" cy="3417167"/>
          </a:xfrm>
        </p:spPr>
      </p:pic>
      <p:sp>
        <p:nvSpPr>
          <p:cNvPr id="4" name="Content Placeholder 3"/>
          <p:cNvSpPr>
            <a:spLocks noGrp="1"/>
          </p:cNvSpPr>
          <p:nvPr>
            <p:ph sz="half" idx="2"/>
          </p:nvPr>
        </p:nvSpPr>
        <p:spPr>
          <a:xfrm>
            <a:off x="5292080" y="116632"/>
            <a:ext cx="3851920" cy="6552728"/>
          </a:xfrm>
        </p:spPr>
        <p:txBody>
          <a:bodyPr>
            <a:noAutofit/>
          </a:bodyPr>
          <a:lstStyle/>
          <a:p>
            <a:pPr marL="137160" indent="0">
              <a:buNone/>
            </a:pPr>
            <a:endParaRPr lang="en-GB" sz="2000" b="1" dirty="0">
              <a:solidFill>
                <a:srgbClr val="FFFF00"/>
              </a:solidFill>
              <a:latin typeface="+mj-lt"/>
            </a:endParaRPr>
          </a:p>
          <a:p>
            <a:endParaRPr lang="en-GB" sz="2000" b="1" dirty="0">
              <a:solidFill>
                <a:srgbClr val="FFFF00"/>
              </a:solidFill>
              <a:latin typeface="+mj-lt"/>
            </a:endParaRPr>
          </a:p>
        </p:txBody>
      </p:sp>
      <p:pic>
        <p:nvPicPr>
          <p:cNvPr id="1026" name="Picture 2" descr="Image result for cONTEXTUAL tHEOLOGY, SEE JUDGE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 y="3573016"/>
            <a:ext cx="5866043"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2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0728"/>
          </a:xfrm>
        </p:spPr>
        <p:txBody>
          <a:bodyPr>
            <a:normAutofit/>
          </a:bodyPr>
          <a:lstStyle/>
          <a:p>
            <a:r>
              <a:rPr lang="en-GB" sz="3600" dirty="0" err="1">
                <a:solidFill>
                  <a:srgbClr val="FFC000"/>
                </a:solidFill>
              </a:rPr>
              <a:t>Sentire</a:t>
            </a:r>
            <a:r>
              <a:rPr lang="en-GB" sz="3600" dirty="0">
                <a:solidFill>
                  <a:srgbClr val="FFC000"/>
                </a:solidFill>
              </a:rPr>
              <a:t> cum Ecclesia</a:t>
            </a:r>
          </a:p>
        </p:txBody>
      </p:sp>
      <p:sp>
        <p:nvSpPr>
          <p:cNvPr id="3" name="Content Placeholder 2"/>
          <p:cNvSpPr>
            <a:spLocks noGrp="1"/>
          </p:cNvSpPr>
          <p:nvPr>
            <p:ph sz="half" idx="1"/>
          </p:nvPr>
        </p:nvSpPr>
        <p:spPr>
          <a:xfrm>
            <a:off x="0" y="1196752"/>
            <a:ext cx="4572000" cy="5472608"/>
          </a:xfrm>
        </p:spPr>
        <p:txBody>
          <a:bodyPr/>
          <a:lstStyle/>
          <a:p>
            <a:pPr marL="137160" indent="0">
              <a:buNone/>
            </a:pPr>
            <a:r>
              <a:rPr lang="en-GB" b="1" dirty="0">
                <a:solidFill>
                  <a:srgbClr val="FFFF00"/>
                </a:solidFill>
                <a:latin typeface="+mj-lt"/>
              </a:rPr>
              <a:t>To think with the Church</a:t>
            </a:r>
          </a:p>
        </p:txBody>
      </p:sp>
      <p:sp>
        <p:nvSpPr>
          <p:cNvPr id="4" name="Content Placeholder 3"/>
          <p:cNvSpPr>
            <a:spLocks noGrp="1"/>
          </p:cNvSpPr>
          <p:nvPr>
            <p:ph sz="half" idx="2"/>
          </p:nvPr>
        </p:nvSpPr>
        <p:spPr>
          <a:xfrm>
            <a:off x="4648200" y="1412776"/>
            <a:ext cx="4495800" cy="5445224"/>
          </a:xfrm>
        </p:spPr>
        <p:txBody>
          <a:bodyPr/>
          <a:lstStyle/>
          <a:p>
            <a:pPr marL="137160" indent="0">
              <a:buNone/>
            </a:pPr>
            <a:r>
              <a:rPr lang="en-GB" b="1" dirty="0">
                <a:solidFill>
                  <a:srgbClr val="FFFF00"/>
                </a:solidFill>
                <a:latin typeface="+mj-lt"/>
              </a:rPr>
              <a:t>To feel with the Church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419872" cy="48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Image result for oscar romero among the poo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950" y="2770224"/>
            <a:ext cx="484115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52736"/>
          </a:xfrm>
        </p:spPr>
        <p:txBody>
          <a:bodyPr>
            <a:normAutofit/>
          </a:bodyPr>
          <a:lstStyle/>
          <a:p>
            <a:pPr algn="l"/>
            <a:r>
              <a:rPr lang="en-GB" sz="2400" dirty="0"/>
              <a:t>Archbishop of San </a:t>
            </a:r>
            <a:r>
              <a:rPr lang="en-GB" sz="2400" dirty="0" err="1"/>
              <a:t>Savador</a:t>
            </a:r>
            <a:r>
              <a:rPr lang="en-GB" sz="2400" dirty="0"/>
              <a:t>: The Kingdom of God versus the Powers. </a:t>
            </a:r>
            <a:r>
              <a:rPr lang="en-GB" sz="2400" i="1" dirty="0"/>
              <a:t> “Gloria Dei </a:t>
            </a:r>
            <a:r>
              <a:rPr lang="en-GB" sz="2400" i="1" dirty="0" err="1"/>
              <a:t>vivens</a:t>
            </a:r>
            <a:r>
              <a:rPr lang="en-GB" sz="2400" i="1" dirty="0"/>
              <a:t> </a:t>
            </a:r>
            <a:r>
              <a:rPr lang="en-GB" sz="2400" i="1" dirty="0" err="1"/>
              <a:t>Pauperum</a:t>
            </a:r>
            <a:r>
              <a:rPr lang="en-GB" sz="2400" i="1" dirty="0"/>
              <a:t>.”</a:t>
            </a:r>
            <a:endParaRPr lang="en-GB"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8218" y="3583992"/>
            <a:ext cx="4896544" cy="3300235"/>
          </a:xfrm>
        </p:spPr>
      </p:pic>
      <p:sp>
        <p:nvSpPr>
          <p:cNvPr id="4" name="Content Placeholder 3"/>
          <p:cNvSpPr>
            <a:spLocks noGrp="1"/>
          </p:cNvSpPr>
          <p:nvPr>
            <p:ph sz="half" idx="2"/>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915258" cy="244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3970" y="1209493"/>
            <a:ext cx="3712406" cy="247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42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 y="0"/>
            <a:ext cx="9007544" cy="1403648"/>
          </a:xfrm>
        </p:spPr>
        <p:txBody>
          <a:bodyPr>
            <a:normAutofit/>
          </a:bodyPr>
          <a:lstStyle/>
          <a:p>
            <a:pPr algn="l"/>
            <a:r>
              <a:rPr lang="en-GB" sz="2800" dirty="0">
                <a:solidFill>
                  <a:srgbClr val="FFC000"/>
                </a:solidFill>
                <a:effectLst/>
              </a:rPr>
              <a:t>Romero reads the scriptures but now in a new context: “</a:t>
            </a:r>
            <a:r>
              <a:rPr lang="en-GB" sz="2800" i="1" dirty="0">
                <a:solidFill>
                  <a:srgbClr val="FFC000"/>
                </a:solidFill>
                <a:effectLst/>
              </a:rPr>
              <a:t>Blessed are the </a:t>
            </a:r>
            <a:r>
              <a:rPr lang="en-GB" sz="2800" i="1" dirty="0" err="1">
                <a:solidFill>
                  <a:srgbClr val="FFC000"/>
                </a:solidFill>
                <a:effectLst/>
              </a:rPr>
              <a:t>the</a:t>
            </a:r>
            <a:r>
              <a:rPr lang="en-GB" sz="2800" i="1" dirty="0">
                <a:solidFill>
                  <a:srgbClr val="FFC000"/>
                </a:solidFill>
                <a:effectLst/>
              </a:rPr>
              <a:t> destitute (</a:t>
            </a:r>
            <a:r>
              <a:rPr lang="en-GB" sz="2800" i="1" dirty="0" err="1">
                <a:solidFill>
                  <a:srgbClr val="FFC000"/>
                </a:solidFill>
                <a:effectLst/>
              </a:rPr>
              <a:t>ptochoi</a:t>
            </a:r>
            <a:r>
              <a:rPr lang="en-GB" sz="2800" i="1" dirty="0">
                <a:solidFill>
                  <a:srgbClr val="FFC000"/>
                </a:solidFill>
                <a:effectLst/>
              </a:rPr>
              <a:t>) for theirs is the Kingdom of God.”</a:t>
            </a:r>
            <a:r>
              <a:rPr lang="en-GB" sz="2800" dirty="0">
                <a:solidFill>
                  <a:srgbClr val="FFC000"/>
                </a:solidFill>
                <a:effectLst/>
              </a:rPr>
              <a:t> </a:t>
            </a:r>
            <a:endParaRPr lang="en-GB" sz="2800" dirty="0">
              <a:solidFill>
                <a:srgbClr val="FFC000"/>
              </a:solidFill>
            </a:endParaRPr>
          </a:p>
        </p:txBody>
      </p:sp>
      <p:sp>
        <p:nvSpPr>
          <p:cNvPr id="4" name="Content Placeholder 3"/>
          <p:cNvSpPr>
            <a:spLocks noGrp="1"/>
          </p:cNvSpPr>
          <p:nvPr>
            <p:ph sz="half" idx="2"/>
          </p:nvPr>
        </p:nvSpPr>
        <p:spPr>
          <a:xfrm>
            <a:off x="4648200" y="1600200"/>
            <a:ext cx="4495800" cy="5141168"/>
          </a:xfrm>
        </p:spPr>
        <p:txBody>
          <a:bodyPr>
            <a:normAutofit fontScale="85000" lnSpcReduction="20000"/>
          </a:bodyPr>
          <a:lstStyle/>
          <a:p>
            <a:pPr marL="137160" indent="0">
              <a:buNone/>
            </a:pPr>
            <a:r>
              <a:rPr lang="en-GB" b="1" dirty="0">
                <a:solidFill>
                  <a:srgbClr val="FFFF00"/>
                </a:solidFill>
                <a:latin typeface="+mj-lt"/>
              </a:rPr>
              <a:t>Jesus parables open up the relationship between the stellar wealth of the minority super-rich and the growing poverty of the masses. </a:t>
            </a:r>
          </a:p>
          <a:p>
            <a:pPr marL="137160" indent="0">
              <a:buNone/>
            </a:pPr>
            <a:endParaRPr lang="en-GB" b="1" dirty="0">
              <a:solidFill>
                <a:srgbClr val="FFFF00"/>
              </a:solidFill>
              <a:latin typeface="+mj-lt"/>
            </a:endParaRPr>
          </a:p>
          <a:p>
            <a:pPr marL="137160" indent="0">
              <a:buNone/>
            </a:pPr>
            <a:r>
              <a:rPr lang="en-GB" b="1" dirty="0">
                <a:solidFill>
                  <a:srgbClr val="FFFF00"/>
                </a:solidFill>
                <a:latin typeface="+mj-lt"/>
              </a:rPr>
              <a:t>They are also given an  insight into what might change things - a rediscovery and re-embracing of the vision of kinship and hospitality of Moses and the prophets.</a:t>
            </a:r>
          </a:p>
          <a:p>
            <a:pPr marL="137160" indent="0">
              <a:buNone/>
            </a:pPr>
            <a:endParaRPr lang="en-GB" b="1" dirty="0">
              <a:solidFill>
                <a:srgbClr val="FFFF00"/>
              </a:solidFill>
              <a:latin typeface="+mj-lt"/>
            </a:endParaRPr>
          </a:p>
          <a:p>
            <a:pPr marL="137160" indent="0">
              <a:buNone/>
            </a:pPr>
            <a:r>
              <a:rPr lang="en-GB" b="1" dirty="0">
                <a:solidFill>
                  <a:srgbClr val="FFFF00"/>
                </a:solidFill>
                <a:latin typeface="+mj-lt"/>
              </a:rPr>
              <a:t>The mercy of the covenant</a:t>
            </a:r>
            <a:r>
              <a:rPr lang="en-GB" dirty="0">
                <a:latin typeface="+mj-lt"/>
              </a:rPr>
              <a:t>.</a:t>
            </a:r>
          </a:p>
        </p:txBody>
      </p:sp>
      <p:pic>
        <p:nvPicPr>
          <p:cNvPr id="5124" name="Picture 4" descr="http://www.postost.net/images/lazarus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8" y="1484784"/>
            <a:ext cx="4762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www.justicefordads.org/wp-content/uploads/2014/02/homeless-ma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5" y="3494560"/>
            <a:ext cx="3957305" cy="32468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p:txBody>
          <a:bodyPr>
            <a:normAutofit fontScale="85000" lnSpcReduction="20000"/>
          </a:bodyPr>
          <a:lstStyle/>
          <a:p>
            <a:endParaRPr lang="en-GB" dirty="0"/>
          </a:p>
        </p:txBody>
      </p:sp>
    </p:spTree>
    <p:custDataLst>
      <p:tags r:id="rId1"/>
    </p:custDataLst>
    <p:extLst>
      <p:ext uri="{BB962C8B-B14F-4D97-AF65-F5344CB8AC3E}">
        <p14:creationId xmlns:p14="http://schemas.microsoft.com/office/powerpoint/2010/main" val="1338270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603</TotalTime>
  <Words>1592</Words>
  <Application>Microsoft Macintosh PowerPoint</Application>
  <PresentationFormat>On-screen Show (4:3)</PresentationFormat>
  <Paragraphs>75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Book Antiqua</vt:lpstr>
      <vt:lpstr>Lucida Sans</vt:lpstr>
      <vt:lpstr>Wingdings</vt:lpstr>
      <vt:lpstr>Wingdings 2</vt:lpstr>
      <vt:lpstr>Wingdings 3</vt:lpstr>
      <vt:lpstr>Apex</vt:lpstr>
      <vt:lpstr>Prophetic Trajectories of Hope from San Salvador to Liverpool:  A Celebration of the ministries of Oscar Romero, Austin Smith, Tom Cullinan and Kevin Kelly </vt:lpstr>
      <vt:lpstr>Prophetic imagination focuses on the dominant crisis. </vt:lpstr>
      <vt:lpstr>What’s in a name?Prophetic imagination as result of Encounter with the living God </vt:lpstr>
      <vt:lpstr>The Prophetic Imagination of two Women </vt:lpstr>
      <vt:lpstr>Unlikely Prophets from a less than Prophetic recent Tradtion</vt:lpstr>
      <vt:lpstr>The Scholastic Method versus the Contextual.</vt:lpstr>
      <vt:lpstr>Sentire cum Ecclesia</vt:lpstr>
      <vt:lpstr>Archbishop of San Savador: The Kingdom of God versus the Powers.  “Gloria Dei vivens Pauperum.”</vt:lpstr>
      <vt:lpstr>Romero reads the scriptures but now in a new context: “Blessed are the the destitute (ptochoi) for theirs is the Kingdom of God.” </vt:lpstr>
      <vt:lpstr>The Space of Grace</vt:lpstr>
      <vt:lpstr>The Events of the Week</vt:lpstr>
      <vt:lpstr>Theology as Praxis</vt:lpstr>
      <vt:lpstr>Passion for the inner City (1983)</vt:lpstr>
      <vt:lpstr>The Crucified People - who will take them down from the Cross?</vt:lpstr>
      <vt:lpstr>The Prophet of the Planetary</vt:lpstr>
      <vt:lpstr> Praise and song, poems and dance. The power of doxology. </vt:lpstr>
      <vt:lpstr> Criticism as Grief rather than Analysis </vt:lpstr>
      <vt:lpstr>Lights along the Way</vt:lpstr>
      <vt:lpstr>On taking up the Mantle of the Prophet</vt:lpstr>
      <vt:lpstr>St Oscar Romero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the Prophetic Imagination</dc:title>
  <dc:creator>David Bernard McLoughlin</dc:creator>
  <cp:lastModifiedBy>Stephen Davies</cp:lastModifiedBy>
  <cp:revision>50</cp:revision>
  <dcterms:created xsi:type="dcterms:W3CDTF">2018-04-13T09:57:42Z</dcterms:created>
  <dcterms:modified xsi:type="dcterms:W3CDTF">2019-09-27T15:37:53Z</dcterms:modified>
</cp:coreProperties>
</file>